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74" r:id="rId3"/>
    <p:sldId id="371" r:id="rId4"/>
    <p:sldId id="297" r:id="rId5"/>
    <p:sldId id="372" r:id="rId6"/>
    <p:sldId id="373" r:id="rId7"/>
    <p:sldId id="374" r:id="rId8"/>
    <p:sldId id="375" r:id="rId9"/>
    <p:sldId id="295" r:id="rId10"/>
    <p:sldId id="301" r:id="rId11"/>
    <p:sldId id="302" r:id="rId12"/>
    <p:sldId id="377" r:id="rId13"/>
    <p:sldId id="370" r:id="rId14"/>
    <p:sldId id="376" r:id="rId15"/>
    <p:sldId id="360" r:id="rId16"/>
    <p:sldId id="378" r:id="rId17"/>
    <p:sldId id="379" r:id="rId18"/>
    <p:sldId id="380" r:id="rId19"/>
    <p:sldId id="381" r:id="rId20"/>
    <p:sldId id="382" r:id="rId21"/>
    <p:sldId id="383" r:id="rId22"/>
    <p:sldId id="385" r:id="rId23"/>
    <p:sldId id="384" r:id="rId24"/>
    <p:sldId id="386" r:id="rId25"/>
    <p:sldId id="387" r:id="rId26"/>
    <p:sldId id="388" r:id="rId27"/>
    <p:sldId id="389" r:id="rId28"/>
    <p:sldId id="272" r:id="rId29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1">
          <p15:clr>
            <a:srgbClr val="A4A3A4"/>
          </p15:clr>
        </p15:guide>
        <p15:guide id="2" orient="horz" pos="169">
          <p15:clr>
            <a:srgbClr val="A4A3A4"/>
          </p15:clr>
        </p15:guide>
        <p15:guide id="3" orient="horz" pos="365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845">
          <p15:clr>
            <a:srgbClr val="A4A3A4"/>
          </p15:clr>
        </p15:guide>
        <p15:guide id="6" orient="horz" pos="1711">
          <p15:clr>
            <a:srgbClr val="A4A3A4"/>
          </p15:clr>
        </p15:guide>
        <p15:guide id="7" orient="horz" pos="2305">
          <p15:clr>
            <a:srgbClr val="A4A3A4"/>
          </p15:clr>
        </p15:guide>
        <p15:guide id="8" pos="2880">
          <p15:clr>
            <a:srgbClr val="A4A3A4"/>
          </p15:clr>
        </p15:guide>
        <p15:guide id="9" pos="204">
          <p15:clr>
            <a:srgbClr val="A4A3A4"/>
          </p15:clr>
        </p15:guide>
        <p15:guide id="10" pos="2840">
          <p15:clr>
            <a:srgbClr val="A4A3A4"/>
          </p15:clr>
        </p15:guide>
        <p15:guide id="11" pos="3152">
          <p15:clr>
            <a:srgbClr val="A4A3A4"/>
          </p15:clr>
        </p15:guide>
        <p15:guide id="12" pos="5534">
          <p15:clr>
            <a:srgbClr val="A4A3A4"/>
          </p15:clr>
        </p15:guide>
        <p15:guide id="13" pos="5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30" autoAdjust="0"/>
  </p:normalViewPr>
  <p:slideViewPr>
    <p:cSldViewPr showGuides="1">
      <p:cViewPr varScale="1">
        <p:scale>
          <a:sx n="145" d="100"/>
          <a:sy n="145" d="100"/>
        </p:scale>
        <p:origin x="633" y="84"/>
      </p:cViewPr>
      <p:guideLst>
        <p:guide orient="horz" pos="531"/>
        <p:guide orient="horz" pos="169"/>
        <p:guide orient="horz" pos="365"/>
        <p:guide orient="horz" pos="1620"/>
        <p:guide orient="horz" pos="2845"/>
        <p:guide orient="horz" pos="1711"/>
        <p:guide orient="horz" pos="2305"/>
        <p:guide pos="2880"/>
        <p:guide pos="204"/>
        <p:guide pos="2840"/>
        <p:guide pos="3152"/>
        <p:guide pos="5534"/>
        <p:guide pos="5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78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D811527-05C3-1EC7-A288-5EEDE1AF37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9CEB1D6-FFD5-3517-4D99-23969A9A9C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3A6F3-C1D4-4877-B527-908CA05A140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C06FF8-77F9-BCD1-01B6-1ADD02FA80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E2B1C4-87D5-FC99-DC7D-4B26296B5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45651-42C9-4F5C-928F-255EE96272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030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29E4F-60A2-457B-A257-CCD435884D3B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7D4DD-ECBB-4173-9D17-ABF69C993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560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0" y="632460"/>
            <a:ext cx="9144790" cy="451962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381505"/>
            <a:ext cx="4576290" cy="2430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-2"/>
            <a:ext cx="9144000" cy="5688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0026" y="1491630"/>
            <a:ext cx="4211974" cy="1073371"/>
          </a:xfrm>
        </p:spPr>
        <p:txBody>
          <a:bodyPr lIns="0" bIns="0" anchor="b">
            <a:noAutofit/>
          </a:bodyPr>
          <a:lstStyle>
            <a:lvl1pPr algn="l">
              <a:defRPr lang="fr-FR" sz="2800" b="1" kern="1200" cap="all" dirty="0">
                <a:solidFill>
                  <a:schemeClr val="bg1"/>
                </a:solidFill>
                <a:latin typeface="Arial Bold"/>
                <a:ea typeface="+mn-ea"/>
                <a:cs typeface="Arial Bold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60364" y="2596505"/>
            <a:ext cx="4215926" cy="461665"/>
          </a:xfrm>
        </p:spPr>
        <p:txBody>
          <a:bodyPr wrap="square" lIns="0" t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60023" y="3147814"/>
            <a:ext cx="4211582" cy="184666"/>
          </a:xfrm>
        </p:spPr>
        <p:txBody>
          <a:bodyPr wrap="square" lIns="0" tIns="0" bIns="0">
            <a:noAutofit/>
          </a:bodyPr>
          <a:lstStyle>
            <a:lvl1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A11C8FE-B627-4DFA-8C46-5DBAC1E0F591}" type="datetime1">
              <a:rPr lang="fr-FR" smtClean="0"/>
              <a:t>07/01/2025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49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19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2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15" name="Titre 2"/>
          <p:cNvSpPr>
            <a:spLocks noGrp="1"/>
          </p:cNvSpPr>
          <p:nvPr>
            <p:ph type="title"/>
          </p:nvPr>
        </p:nvSpPr>
        <p:spPr>
          <a:xfrm>
            <a:off x="323850" y="689410"/>
            <a:ext cx="8423909" cy="523800"/>
          </a:xfrm>
        </p:spPr>
        <p:txBody>
          <a:bodyPr>
            <a:normAutofit/>
          </a:bodyPr>
          <a:lstStyle>
            <a:lvl1pPr marL="648000" algn="l">
              <a:spcAft>
                <a:spcPts val="0"/>
              </a:spcAft>
              <a:tabLst/>
              <a:defRPr lang="fr-FR" sz="2200" b="1" kern="1200" cap="all" baseline="0" dirty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TITRE SEUL »</a:t>
            </a:r>
          </a:p>
        </p:txBody>
      </p:sp>
    </p:spTree>
    <p:extLst>
      <p:ext uri="{BB962C8B-B14F-4D97-AF65-F5344CB8AC3E}">
        <p14:creationId xmlns:p14="http://schemas.microsoft.com/office/powerpoint/2010/main" val="331081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sue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19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22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0" y="842962"/>
            <a:ext cx="4503420" cy="367347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None/>
              <a:defRPr lang="fr-FR" sz="20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82563" algn="l"/>
              </a:tabLst>
              <a:defRPr sz="1600" b="1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endParaRPr lang="fr-FR" dirty="0"/>
          </a:p>
        </p:txBody>
      </p:sp>
      <p:sp>
        <p:nvSpPr>
          <p:cNvPr id="13" name="Espace réservé du contenu 11"/>
          <p:cNvSpPr>
            <a:spLocks noGrp="1"/>
          </p:cNvSpPr>
          <p:nvPr>
            <p:ph sz="quarter" idx="17"/>
          </p:nvPr>
        </p:nvSpPr>
        <p:spPr>
          <a:xfrm>
            <a:off x="5004048" y="1203598"/>
            <a:ext cx="3728472" cy="2952328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fr-FR" sz="2000" b="1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62000"/>
            <a:ext cx="112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19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22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7"/>
          </p:nvPr>
        </p:nvSpPr>
        <p:spPr>
          <a:xfrm>
            <a:off x="395536" y="1203598"/>
            <a:ext cx="3728472" cy="2952328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fr-FR" sz="2000" b="1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contenu 11"/>
          <p:cNvSpPr>
            <a:spLocks noGrp="1"/>
          </p:cNvSpPr>
          <p:nvPr>
            <p:ph sz="quarter" idx="18"/>
          </p:nvPr>
        </p:nvSpPr>
        <p:spPr>
          <a:xfrm>
            <a:off x="4572000" y="842962"/>
            <a:ext cx="4572000" cy="367347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None/>
              <a:defRPr lang="fr-FR" sz="20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82563" algn="l"/>
              </a:tabLst>
              <a:defRPr sz="1600" b="1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62000"/>
            <a:ext cx="112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207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360026" y="3435846"/>
            <a:ext cx="4211974" cy="587317"/>
          </a:xfrm>
        </p:spPr>
        <p:txBody>
          <a:bodyPr lIns="0" bIns="0" anchor="b">
            <a:noAutofit/>
          </a:bodyPr>
          <a:lstStyle>
            <a:lvl1pPr algn="l">
              <a:defRPr lang="fr-FR" sz="2000" b="1" kern="1200" cap="all" dirty="0">
                <a:solidFill>
                  <a:srgbClr val="E6142D"/>
                </a:solidFill>
                <a:latin typeface="Arial Bold"/>
                <a:ea typeface="+mn-ea"/>
                <a:cs typeface="Arial Bold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360363" y="4125446"/>
            <a:ext cx="4215926" cy="461665"/>
          </a:xfrm>
        </p:spPr>
        <p:txBody>
          <a:bodyPr wrap="square" lIns="0" t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2000" kern="1200" cap="all" dirty="0">
                <a:solidFill>
                  <a:srgbClr val="E6142D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60418" y="4659313"/>
            <a:ext cx="4211582" cy="184666"/>
          </a:xfrm>
        </p:spPr>
        <p:txBody>
          <a:bodyPr wrap="square" lIns="0" tIns="0" bIns="0">
            <a:noAutofit/>
          </a:bodyPr>
          <a:lstStyle>
            <a:lvl1pPr>
              <a:defRPr lang="fr-FR" sz="1100" kern="1200" dirty="0" smtClean="0">
                <a:solidFill>
                  <a:srgbClr val="E6142D"/>
                </a:solidFill>
                <a:latin typeface="Arial"/>
                <a:ea typeface="+mn-ea"/>
                <a:cs typeface="Arial"/>
              </a:defRPr>
            </a:lvl1pPr>
          </a:lstStyle>
          <a:p>
            <a:fld id="{22BE8DC2-28AE-4F96-8947-3E4155493BDA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PAGE DE FIN POUR L’IMPRESSION »</a:t>
            </a:r>
          </a:p>
        </p:txBody>
      </p:sp>
    </p:spTree>
    <p:extLst>
      <p:ext uri="{BB962C8B-B14F-4D97-AF65-F5344CB8AC3E}">
        <p14:creationId xmlns:p14="http://schemas.microsoft.com/office/powerpoint/2010/main" val="194054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an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37163" y="1851670"/>
            <a:ext cx="5652078" cy="857250"/>
          </a:xfrm>
        </p:spPr>
        <p:txBody>
          <a:bodyPr lIns="0" rIns="0" anchor="b">
            <a:norm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fr-FR" sz="4000" b="1" kern="1200" cap="all" baseline="0" dirty="0" smtClean="0">
                <a:solidFill>
                  <a:schemeClr val="bg1"/>
                </a:solidFill>
                <a:latin typeface="Arial Bold"/>
                <a:ea typeface="+mn-ea"/>
                <a:cs typeface="Arial Bold"/>
              </a:defRPr>
            </a:lvl1pPr>
          </a:lstStyle>
          <a:p>
            <a:r>
              <a:rPr lang="fr-FR" dirty="0"/>
              <a:t>Titre présentation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23528" y="2709542"/>
            <a:ext cx="5652137" cy="814268"/>
          </a:xfrm>
        </p:spPr>
        <p:txBody>
          <a:bodyPr wrap="square" lIns="0" t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3200" kern="1200" cap="all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 de la présentation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23850" y="3654222"/>
            <a:ext cx="4211582" cy="184666"/>
          </a:xfrm>
        </p:spPr>
        <p:txBody>
          <a:bodyPr wrap="square" lIns="0" tIns="0" bIns="0">
            <a:noAutofit/>
          </a:bodyPr>
          <a:lstStyle>
            <a:lvl1pPr marL="0" algn="l" defTabSz="914400" rtl="0" eaLnBrk="1" latinLnBrk="0" hangingPunct="1">
              <a:lnSpc>
                <a:spcPct val="130000"/>
              </a:lnSpc>
              <a:defRPr lang="fr-FR" sz="2000" kern="120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fld id="{70D40F0F-61AC-4266-9143-4508FB3F6C48}" type="datetime1">
              <a:rPr lang="fr-FR" smtClean="0"/>
              <a:t>07/01/2025</a:t>
            </a:fld>
            <a:endParaRPr lang="fr-FR" dirty="0"/>
          </a:p>
        </p:txBody>
      </p:sp>
      <p:pic>
        <p:nvPicPr>
          <p:cNvPr id="6" name="Image 5" descr="Sciences Po, School of Public Affairs (logo). 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1400000" cy="360000"/>
          </a:xfrm>
          <a:prstGeom prst="rect">
            <a:avLst/>
          </a:prstGeom>
        </p:spPr>
      </p:pic>
      <p:sp>
        <p:nvSpPr>
          <p:cNvPr id="7" name="ZoneTexte 6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PAGE TITRE POUR L’AFFICHAGE ECRAN »</a:t>
            </a:r>
          </a:p>
        </p:txBody>
      </p:sp>
    </p:spTree>
    <p:extLst>
      <p:ext uri="{BB962C8B-B14F-4D97-AF65-F5344CB8AC3E}">
        <p14:creationId xmlns:p14="http://schemas.microsoft.com/office/powerpoint/2010/main" val="69061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1324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Lecture 1 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17" name="Titre 2"/>
          <p:cNvSpPr>
            <a:spLocks noGrp="1"/>
          </p:cNvSpPr>
          <p:nvPr>
            <p:ph type="title"/>
          </p:nvPr>
        </p:nvSpPr>
        <p:spPr>
          <a:xfrm>
            <a:off x="323850" y="689410"/>
            <a:ext cx="8423909" cy="523800"/>
          </a:xfrm>
        </p:spPr>
        <p:txBody>
          <a:bodyPr>
            <a:normAutofit/>
          </a:bodyPr>
          <a:lstStyle>
            <a:lvl1pPr marL="450000" algn="l">
              <a:spcAft>
                <a:spcPts val="0"/>
              </a:spcAft>
              <a:tabLst/>
              <a:defRPr lang="fr-FR" sz="2200" b="1" kern="1200" cap="all" baseline="0" dirty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8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323850" y="1234440"/>
            <a:ext cx="8424863" cy="3361373"/>
          </a:xfrm>
        </p:spPr>
        <p:txBody>
          <a:bodyPr/>
          <a:lstStyle>
            <a:lvl1pPr marL="450000" indent="0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  <a:buNone/>
              <a:defRPr lang="fr-FR" sz="2000" kern="1200" cap="none" baseline="0" dirty="0" smtClean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48000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900000" indent="-285750">
              <a:lnSpc>
                <a:spcPct val="110000"/>
              </a:lnSpc>
              <a:spcBef>
                <a:spcPts val="0"/>
              </a:spcBef>
              <a:buFont typeface="Calibri" panose="020F0502020204030204" pitchFamily="34" charset="0"/>
              <a:buChar char="‒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</a:t>
            </a:r>
            <a:r>
              <a:rPr lang="fr-FR" baseline="0" dirty="0"/>
              <a:t> « </a:t>
            </a:r>
            <a:r>
              <a:rPr lang="fr-FR" dirty="0"/>
              <a:t>TITRE ET CONTENU »</a:t>
            </a:r>
          </a:p>
        </p:txBody>
      </p:sp>
    </p:spTree>
    <p:extLst>
      <p:ext uri="{BB962C8B-B14F-4D97-AF65-F5344CB8AC3E}">
        <p14:creationId xmlns:p14="http://schemas.microsoft.com/office/powerpoint/2010/main" val="31476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0" y="842962"/>
            <a:ext cx="4503420" cy="367347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None/>
              <a:defRPr lang="fr-FR" sz="20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82563" algn="l"/>
              </a:tabLst>
              <a:defRPr sz="1600" b="1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endParaRPr lang="fr-FR" dirty="0"/>
          </a:p>
        </p:txBody>
      </p:sp>
      <p:sp>
        <p:nvSpPr>
          <p:cNvPr id="21" name="Espace réservé du contenu 11"/>
          <p:cNvSpPr>
            <a:spLocks noGrp="1"/>
          </p:cNvSpPr>
          <p:nvPr>
            <p:ph sz="quarter" idx="17"/>
          </p:nvPr>
        </p:nvSpPr>
        <p:spPr>
          <a:xfrm>
            <a:off x="5004048" y="1203598"/>
            <a:ext cx="3728472" cy="2952328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fr-FR" sz="2000" b="1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2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23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2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VISUEL ET TEXTE »</a:t>
            </a:r>
          </a:p>
        </p:txBody>
      </p:sp>
    </p:spTree>
    <p:extLst>
      <p:ext uri="{BB962C8B-B14F-4D97-AF65-F5344CB8AC3E}">
        <p14:creationId xmlns:p14="http://schemas.microsoft.com/office/powerpoint/2010/main" val="34360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2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23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2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1520" y="477837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8"/>
          </p:nvPr>
        </p:nvSpPr>
        <p:spPr>
          <a:xfrm>
            <a:off x="4572000" y="842962"/>
            <a:ext cx="4572000" cy="367347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None/>
              <a:defRPr lang="fr-FR" sz="20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82563" algn="l"/>
              </a:tabLst>
              <a:defRPr sz="1600" b="1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endParaRPr lang="fr-FR" dirty="0"/>
          </a:p>
        </p:txBody>
      </p:sp>
      <p:sp>
        <p:nvSpPr>
          <p:cNvPr id="13" name="Espace réservé du contenu 11"/>
          <p:cNvSpPr>
            <a:spLocks noGrp="1"/>
          </p:cNvSpPr>
          <p:nvPr>
            <p:ph sz="quarter" idx="17"/>
          </p:nvPr>
        </p:nvSpPr>
        <p:spPr>
          <a:xfrm>
            <a:off x="395536" y="1203598"/>
            <a:ext cx="3728472" cy="2952328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fr-FR" sz="2000" b="1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2563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182563" indent="0">
              <a:lnSpc>
                <a:spcPct val="110000"/>
              </a:lnSpc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TEXTE ET VISUEL »</a:t>
            </a:r>
          </a:p>
        </p:txBody>
      </p:sp>
    </p:spTree>
    <p:extLst>
      <p:ext uri="{BB962C8B-B14F-4D97-AF65-F5344CB8AC3E}">
        <p14:creationId xmlns:p14="http://schemas.microsoft.com/office/powerpoint/2010/main" val="226710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ispositiv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360026" y="3435846"/>
            <a:ext cx="4211974" cy="587317"/>
          </a:xfrm>
        </p:spPr>
        <p:txBody>
          <a:bodyPr lIns="0" bIns="0" anchor="b">
            <a:noAutofit/>
          </a:bodyPr>
          <a:lstStyle>
            <a:lvl1pPr algn="l">
              <a:defRPr lang="fr-FR" sz="2000" b="1" kern="1200" cap="all" dirty="0">
                <a:solidFill>
                  <a:schemeClr val="bg1"/>
                </a:solidFill>
                <a:latin typeface="Arial Bold"/>
                <a:ea typeface="+mn-ea"/>
                <a:cs typeface="Arial Bold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360363" y="4125446"/>
            <a:ext cx="4215926" cy="461665"/>
          </a:xfrm>
        </p:spPr>
        <p:txBody>
          <a:bodyPr wrap="square" lIns="0" t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2000" kern="1200" cap="all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60418" y="4659313"/>
            <a:ext cx="4211582" cy="184666"/>
          </a:xfrm>
        </p:spPr>
        <p:txBody>
          <a:bodyPr wrap="square" lIns="0" tIns="0" bIns="0">
            <a:noAutofit/>
          </a:bodyPr>
          <a:lstStyle>
            <a:lvl1pPr>
              <a:defRPr lang="fr-FR" sz="11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fld id="{22BE8DC2-28AE-4F96-8947-3E4155493BDA}" type="datetime1">
              <a:rPr lang="fr-FR" smtClean="0"/>
              <a:pPr/>
              <a:t>07/01/2025</a:t>
            </a:fld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PAGE DE FIN POUR AFFICHAGE ECRAN »</a:t>
            </a:r>
          </a:p>
        </p:txBody>
      </p:sp>
    </p:spTree>
    <p:extLst>
      <p:ext uri="{BB962C8B-B14F-4D97-AF65-F5344CB8AC3E}">
        <p14:creationId xmlns:p14="http://schemas.microsoft.com/office/powerpoint/2010/main" val="39576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an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37163" y="1851670"/>
            <a:ext cx="5652078" cy="857250"/>
          </a:xfrm>
        </p:spPr>
        <p:txBody>
          <a:bodyPr lIns="0" rIns="0" anchor="b">
            <a:norm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fr-FR" sz="4000" b="1" kern="1200" cap="all" baseline="0" dirty="0" smtClean="0">
                <a:solidFill>
                  <a:srgbClr val="E6142D"/>
                </a:solidFill>
                <a:latin typeface="Arial Bold"/>
                <a:ea typeface="+mn-ea"/>
                <a:cs typeface="Arial Bold"/>
              </a:defRPr>
            </a:lvl1pPr>
          </a:lstStyle>
          <a:p>
            <a:r>
              <a:rPr lang="fr-FR" dirty="0"/>
              <a:t>Titre présentation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23850" y="2715831"/>
            <a:ext cx="5652137" cy="814268"/>
          </a:xfrm>
        </p:spPr>
        <p:txBody>
          <a:bodyPr wrap="square" lIns="0" t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3200" kern="1200" cap="all" dirty="0">
                <a:solidFill>
                  <a:srgbClr val="E6142D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 de la présentation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23850" y="3654222"/>
            <a:ext cx="4211582" cy="184666"/>
          </a:xfrm>
        </p:spPr>
        <p:txBody>
          <a:bodyPr wrap="square" lIns="0" tIns="0" bIns="0">
            <a:noAutofit/>
          </a:bodyPr>
          <a:lstStyle>
            <a:lvl1pPr marL="0" algn="l" defTabSz="914400" rtl="0" eaLnBrk="1" latinLnBrk="0" hangingPunct="1">
              <a:lnSpc>
                <a:spcPct val="130000"/>
              </a:lnSpc>
              <a:defRPr lang="fr-FR" sz="2000" kern="1200" smtClean="0">
                <a:solidFill>
                  <a:srgbClr val="E6142D"/>
                </a:solidFill>
                <a:latin typeface="Arial"/>
                <a:ea typeface="+mn-ea"/>
                <a:cs typeface="Arial"/>
              </a:defRPr>
            </a:lvl1pPr>
          </a:lstStyle>
          <a:p>
            <a:fld id="{70D40F0F-61AC-4266-9143-4508FB3F6C48}" type="datetime1">
              <a:rPr lang="fr-FR" smtClean="0"/>
              <a:pPr/>
              <a:t>07/01/2025</a:t>
            </a:fld>
            <a:endParaRPr lang="fr-FR" dirty="0"/>
          </a:p>
        </p:txBody>
      </p:sp>
      <p:sp>
        <p:nvSpPr>
          <p:cNvPr id="6" name="ZoneTexte 5"/>
          <p:cNvSpPr txBox="1"/>
          <p:nvPr userDrawn="1"/>
        </p:nvSpPr>
        <p:spPr>
          <a:xfrm>
            <a:off x="1583668" y="-596602"/>
            <a:ext cx="5976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DISPOSITION « PAGE TITRE POUR</a:t>
            </a:r>
            <a:r>
              <a:rPr lang="fr-FR" baseline="0" dirty="0"/>
              <a:t> L’IMPRESSION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9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62363" y="4785996"/>
            <a:ext cx="2133600" cy="27384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88FBC93E-3707-4A21-892E-1BE3E436B7C7}" type="datetime1">
              <a:rPr lang="fr-FR" smtClean="0"/>
              <a:t>07/01/2025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85996"/>
            <a:ext cx="2895600" cy="273844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645702" y="4785996"/>
            <a:ext cx="2133600" cy="273844"/>
          </a:xfrm>
        </p:spPr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rgbClr val="E614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10770" y="115857"/>
            <a:ext cx="6732240" cy="24112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5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Lecture 1</a:t>
            </a:r>
          </a:p>
        </p:txBody>
      </p:sp>
      <p:sp>
        <p:nvSpPr>
          <p:cNvPr id="18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2110770" y="316324"/>
            <a:ext cx="6732240" cy="18333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r">
              <a:buFontTx/>
              <a:buNone/>
              <a:defRPr sz="14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r">
              <a:buFontTx/>
              <a:buNone/>
              <a:defRPr sz="12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r">
              <a:buFontTx/>
              <a:buNone/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Sous titre de la présentation</a:t>
            </a:r>
          </a:p>
        </p:txBody>
      </p:sp>
      <p:sp>
        <p:nvSpPr>
          <p:cNvPr id="16" name="Titre 2"/>
          <p:cNvSpPr>
            <a:spLocks noGrp="1"/>
          </p:cNvSpPr>
          <p:nvPr>
            <p:ph type="title"/>
          </p:nvPr>
        </p:nvSpPr>
        <p:spPr>
          <a:xfrm>
            <a:off x="323850" y="689410"/>
            <a:ext cx="8423909" cy="523800"/>
          </a:xfrm>
        </p:spPr>
        <p:txBody>
          <a:bodyPr>
            <a:normAutofit/>
          </a:bodyPr>
          <a:lstStyle>
            <a:lvl1pPr marL="450000" algn="l">
              <a:spcAft>
                <a:spcPts val="0"/>
              </a:spcAft>
              <a:tabLst/>
              <a:defRPr lang="fr-FR" sz="2200" b="1" kern="1200" cap="all" baseline="0" dirty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323850" y="1234440"/>
            <a:ext cx="8424863" cy="3361373"/>
          </a:xfrm>
        </p:spPr>
        <p:txBody>
          <a:bodyPr/>
          <a:lstStyle>
            <a:lvl1pPr marL="450000" indent="0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  <a:buNone/>
              <a:defRPr lang="fr-FR" sz="2000" kern="1200" cap="none" baseline="0" dirty="0" smtClean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48000" indent="-18256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82563" algn="l"/>
              </a:tabLst>
              <a:defRPr sz="1800" b="0">
                <a:latin typeface="Arial" pitchFamily="34" charset="0"/>
                <a:cs typeface="Arial" pitchFamily="34" charset="0"/>
              </a:defRPr>
            </a:lvl2pPr>
            <a:lvl3pPr marL="900000" indent="-285750">
              <a:lnSpc>
                <a:spcPct val="110000"/>
              </a:lnSpc>
              <a:spcBef>
                <a:spcPts val="0"/>
              </a:spcBef>
              <a:buFont typeface="Calibri" panose="020F0502020204030204" pitchFamily="34" charset="0"/>
              <a:buChar char="‒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12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BFF4A4-407A-4FE9-A32C-FD93421CAF43}" type="datetime1">
              <a:rPr lang="fr-FR" smtClean="0"/>
              <a:pPr/>
              <a:t>07/01/2025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994224-BB2D-4967-A46A-C39E0F5B81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294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50" r:id="rId3"/>
    <p:sldLayoutId id="2147483652" r:id="rId4"/>
    <p:sldLayoutId id="2147483684" r:id="rId5"/>
    <p:sldLayoutId id="2147483655" r:id="rId6"/>
    <p:sldLayoutId id="214748365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9263" indent="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E6142D"/>
        </a:buClr>
        <a:buFontTx/>
        <a:buNone/>
        <a:defRPr sz="2000" kern="1200">
          <a:solidFill>
            <a:srgbClr val="E614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25"/>
        </a:spcAft>
        <a:buClr>
          <a:srgbClr val="E6142D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E6142D"/>
        </a:buClr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E6142D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E6142D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914D4A-5AF8-4866-98A3-ABAE339B15D5}" type="datetime1">
              <a:rPr lang="fr-FR" smtClean="0"/>
              <a:pPr/>
              <a:t>07/01/2025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C9ECA4A-80D9-403B-88C8-F0AF70AE8BD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158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1" r:id="rId2"/>
    <p:sldLayoutId id="2147483682" r:id="rId3"/>
    <p:sldLayoutId id="2147483683" r:id="rId4"/>
    <p:sldLayoutId id="2147483685" r:id="rId5"/>
    <p:sldLayoutId id="2147483678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449263" algn="l" defTabSz="914400" rtl="0" eaLnBrk="1" latinLnBrk="0" hangingPunct="1">
        <a:lnSpc>
          <a:spcPct val="110000"/>
        </a:lnSpc>
        <a:spcBef>
          <a:spcPts val="0"/>
        </a:spcBef>
        <a:buClr>
          <a:srgbClr val="E6142D"/>
        </a:buClr>
        <a:buFontTx/>
        <a:buNone/>
        <a:defRPr sz="2000" kern="1200">
          <a:solidFill>
            <a:srgbClr val="E614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lnSpc>
          <a:spcPct val="110000"/>
        </a:lnSpc>
        <a:spcBef>
          <a:spcPts val="0"/>
        </a:spcBef>
        <a:buClr>
          <a:srgbClr val="E6142D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buClr>
          <a:srgbClr val="E6142D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E6142D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E6142D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317266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explanations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Different segments of consumers: informed and uninformed.</a:t>
            </a:r>
          </a:p>
          <a:p>
            <a:pPr lvl="1"/>
            <a:r>
              <a:rPr lang="en-US" dirty="0"/>
              <a:t>Obfuscation strategies</a:t>
            </a:r>
          </a:p>
          <a:p>
            <a:pPr lvl="2"/>
            <a:r>
              <a:rPr lang="en-US" dirty="0"/>
              <a:t>// shopping mall</a:t>
            </a:r>
          </a:p>
          <a:p>
            <a:pPr lvl="1"/>
            <a:r>
              <a:rPr lang="en-US" dirty="0"/>
              <a:t>Price discrimination, versioning bundle make it harder for consumers to compare offers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8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explanation: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Perhaps the nature of competition in online platforms is not price competition</a:t>
            </a:r>
          </a:p>
          <a:p>
            <a:pPr lvl="1"/>
            <a:r>
              <a:rPr lang="en-US" dirty="0"/>
              <a:t>If reputation matters, consumers prefer to stay with well known merchants even it means paying a higher price</a:t>
            </a:r>
          </a:p>
          <a:p>
            <a:pPr lvl="2"/>
            <a:r>
              <a:rPr lang="en-US" dirty="0"/>
              <a:t>Implication: reputation premium</a:t>
            </a:r>
          </a:p>
          <a:p>
            <a:pPr lvl="2"/>
            <a:r>
              <a:rPr lang="en-US" dirty="0"/>
              <a:t>Empirically observed (I will come back to that)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Long </a:t>
            </a:r>
            <a:r>
              <a:rPr lang="fr-FR" dirty="0" err="1"/>
              <a:t>tail</a:t>
            </a:r>
            <a:r>
              <a:rPr lang="fr-FR" dirty="0"/>
              <a:t> vs. Superstars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>
          <a:xfrm>
            <a:off x="323851" y="1234440"/>
            <a:ext cx="5256262" cy="3361373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Chris Anderson : end of </a:t>
            </a:r>
            <a:r>
              <a:rPr lang="fr-FR" dirty="0" err="1"/>
              <a:t>scarcity</a:t>
            </a:r>
            <a:r>
              <a:rPr lang="fr-FR" dirty="0"/>
              <a:t>, </a:t>
            </a:r>
            <a:r>
              <a:rPr lang="fr-FR" dirty="0" err="1"/>
              <a:t>beginning</a:t>
            </a:r>
            <a:r>
              <a:rPr lang="fr-FR" dirty="0"/>
              <a:t> of </a:t>
            </a:r>
            <a:r>
              <a:rPr lang="fr-FR" dirty="0" err="1"/>
              <a:t>abundance</a:t>
            </a:r>
            <a:endParaRPr lang="fr-FR" dirty="0"/>
          </a:p>
          <a:p>
            <a:pPr lvl="1"/>
            <a:r>
              <a:rPr lang="fr-FR" dirty="0"/>
              <a:t>More </a:t>
            </a:r>
            <a:r>
              <a:rPr lang="fr-FR" dirty="0" err="1"/>
              <a:t>than</a:t>
            </a:r>
            <a:r>
              <a:rPr lang="fr-FR" dirty="0"/>
              <a:t> 2m book </a:t>
            </a:r>
            <a:r>
              <a:rPr lang="fr-FR" dirty="0" err="1"/>
              <a:t>titles</a:t>
            </a:r>
            <a:r>
              <a:rPr lang="fr-FR" dirty="0"/>
              <a:t> on Amazon</a:t>
            </a:r>
          </a:p>
          <a:p>
            <a:pPr lvl="2"/>
            <a:r>
              <a:rPr lang="fr-FR" dirty="0"/>
              <a:t>Impossible in </a:t>
            </a:r>
            <a:r>
              <a:rPr lang="fr-FR" dirty="0" err="1"/>
              <a:t>physical</a:t>
            </a:r>
            <a:r>
              <a:rPr lang="fr-FR" dirty="0"/>
              <a:t> stores</a:t>
            </a:r>
          </a:p>
          <a:p>
            <a:pPr lvl="1"/>
            <a:r>
              <a:rPr lang="fr-FR" dirty="0"/>
              <a:t>Distribution of sales </a:t>
            </a:r>
            <a:r>
              <a:rPr lang="fr-FR" dirty="0" err="1"/>
              <a:t>flattens</a:t>
            </a:r>
            <a:endParaRPr lang="fr-FR" dirty="0"/>
          </a:p>
          <a:p>
            <a:pPr lvl="1"/>
            <a:r>
              <a:rPr lang="fr-FR" dirty="0"/>
              <a:t>But: Superstar concert tickets have </a:t>
            </a:r>
            <a:r>
              <a:rPr lang="fr-FR" dirty="0" err="1"/>
              <a:t>soared</a:t>
            </a:r>
            <a:r>
              <a:rPr lang="fr-FR" dirty="0"/>
              <a:t> to all time high</a:t>
            </a:r>
          </a:p>
          <a:p>
            <a:pPr lvl="1"/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F2D4A39-073F-80F4-11E2-7F4A26C6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746" y="1131590"/>
            <a:ext cx="2152666" cy="34023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2B51A65-7687-39F5-6EE9-0C3F062D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579862"/>
            <a:ext cx="2828946" cy="107157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6C4C6D7-1023-38E7-15AE-47A66A27F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3419840"/>
            <a:ext cx="2839423" cy="139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Ebook</a:t>
            </a:r>
            <a:r>
              <a:rPr lang="en-US" dirty="0"/>
              <a:t> sales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1320BA-41E5-2FD7-459E-AB6C608AB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169269"/>
            <a:ext cx="4848499" cy="2928483"/>
          </a:xfrm>
          <a:prstGeom prst="rect">
            <a:avLst/>
          </a:prstGeom>
        </p:spPr>
      </p:pic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53D75DC3-8AD6-470E-C69D-E86CF3E4CD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3851" y="1234440"/>
            <a:ext cx="3600077" cy="336137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Amazon currently sells more e-books for Kindle than print books.</a:t>
            </a:r>
          </a:p>
          <a:p>
            <a:pPr lvl="1"/>
            <a:r>
              <a:rPr lang="en-US" dirty="0"/>
              <a:t>Cannibalization of print book sales by </a:t>
            </a:r>
            <a:r>
              <a:rPr lang="en-US" dirty="0" err="1"/>
              <a:t>ebooks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Or is there something else going on?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8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Economics of superstars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Rosen, 1972</a:t>
            </a:r>
          </a:p>
          <a:p>
            <a:pPr lvl="1"/>
            <a:r>
              <a:rPr lang="en-US" dirty="0"/>
              <a:t>Two hypotheses:</a:t>
            </a:r>
          </a:p>
          <a:p>
            <a:pPr lvl="1"/>
            <a:r>
              <a:rPr lang="en-US" dirty="0"/>
              <a:t>1) Non-homogeneous distribution of talents, observables</a:t>
            </a:r>
          </a:p>
          <a:p>
            <a:pPr lvl="1"/>
            <a:r>
              <a:rPr lang="en-US" dirty="0"/>
              <a:t>Imperfect substitution: 1 very good  &gt; two average</a:t>
            </a:r>
          </a:p>
          <a:p>
            <a:pPr lvl="1"/>
            <a:r>
              <a:rPr lang="en-US" dirty="0"/>
              <a:t>Very strong complementarity between tasks</a:t>
            </a:r>
          </a:p>
          <a:p>
            <a:pPr lvl="1"/>
            <a:r>
              <a:rPr lang="en-US" dirty="0"/>
              <a:t>// O-ring theory of economic development</a:t>
            </a:r>
          </a:p>
          <a:p>
            <a:pPr lvl="2"/>
            <a:r>
              <a:rPr lang="en-US" dirty="0"/>
              <a:t>M. Kramer</a:t>
            </a:r>
          </a:p>
        </p:txBody>
      </p:sp>
    </p:spTree>
    <p:extLst>
      <p:ext uri="{BB962C8B-B14F-4D97-AF65-F5344CB8AC3E}">
        <p14:creationId xmlns:p14="http://schemas.microsoft.com/office/powerpoint/2010/main" val="1270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O-ring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7488A3-F97D-9270-76DA-304CF3A5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20818"/>
            <a:ext cx="5423472" cy="3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2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Economics of superstars (cont.)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2) Production and distribution costs not proportional to demand</a:t>
            </a:r>
          </a:p>
          <a:p>
            <a:pPr lvl="1"/>
            <a:r>
              <a:rPr lang="en-US" dirty="0"/>
              <a:t>Consequence: </a:t>
            </a:r>
          </a:p>
          <a:p>
            <a:pPr lvl="2"/>
            <a:r>
              <a:rPr lang="en-US" dirty="0"/>
              <a:t>winners take all</a:t>
            </a:r>
          </a:p>
          <a:p>
            <a:pPr lvl="2"/>
            <a:r>
              <a:rPr lang="en-US" dirty="0"/>
              <a:t>pareto principle/distribution</a:t>
            </a:r>
          </a:p>
          <a:p>
            <a:pPr lvl="1"/>
            <a:r>
              <a:rPr lang="en-US" dirty="0"/>
              <a:t>Superstars are reinforced with mass-media technologies</a:t>
            </a:r>
          </a:p>
          <a:p>
            <a:pPr lvl="2"/>
            <a:r>
              <a:rPr lang="en-US" dirty="0"/>
              <a:t>Is the Internet a mass media technology?</a:t>
            </a:r>
          </a:p>
        </p:txBody>
      </p:sp>
    </p:spTree>
    <p:extLst>
      <p:ext uri="{BB962C8B-B14F-4D97-AF65-F5344CB8AC3E}">
        <p14:creationId xmlns:p14="http://schemas.microsoft.com/office/powerpoint/2010/main" val="274445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long tail of e-commerce: introduction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Discussion forums, interactive searches, user opinions</a:t>
            </a:r>
          </a:p>
          <a:p>
            <a:pPr lvl="1"/>
            <a:r>
              <a:rPr lang="en-US" dirty="0"/>
              <a:t>Discovery of new talents, emergence of micro-culture around communities</a:t>
            </a:r>
          </a:p>
          <a:p>
            <a:pPr lvl="1"/>
            <a:r>
              <a:rPr lang="en-US" dirty="0"/>
              <a:t>From the economy of scarcity to the economy of abundance</a:t>
            </a:r>
          </a:p>
          <a:p>
            <a:pPr lvl="1"/>
            <a:r>
              <a:rPr lang="en-US" dirty="0"/>
              <a:t>Anderson: volume of niche titles/albums can generate substantial profits that can challenge the Pareto distribution</a:t>
            </a:r>
          </a:p>
        </p:txBody>
      </p:sp>
    </p:spTree>
    <p:extLst>
      <p:ext uri="{BB962C8B-B14F-4D97-AF65-F5344CB8AC3E}">
        <p14:creationId xmlns:p14="http://schemas.microsoft.com/office/powerpoint/2010/main" val="60863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long </a:t>
            </a:r>
            <a:r>
              <a:rPr lang="fr-FR" dirty="0" err="1"/>
              <a:t>tail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6C7DCB-E3B6-FCC2-925E-FEBAB451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02962"/>
            <a:ext cx="3986242" cy="28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Paradox of the long tail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Elberse</a:t>
            </a:r>
            <a:r>
              <a:rPr lang="en-US" dirty="0"/>
              <a:t> - Oberholzer-Gee: VHS DVD in the USA; 2006</a:t>
            </a:r>
          </a:p>
          <a:p>
            <a:pPr lvl="2"/>
            <a:r>
              <a:rPr lang="en-US" dirty="0"/>
              <a:t>Strengthening superstars and the long tail</a:t>
            </a:r>
          </a:p>
          <a:p>
            <a:pPr lvl="2"/>
            <a:r>
              <a:rPr lang="en-US" dirty="0"/>
              <a:t>Exploiting the long tail is not commercially profitable</a:t>
            </a:r>
          </a:p>
          <a:p>
            <a:pPr lvl="1"/>
            <a:r>
              <a:rPr lang="en-US" dirty="0" err="1"/>
              <a:t>Benghozi</a:t>
            </a:r>
            <a:r>
              <a:rPr lang="en-US" dirty="0"/>
              <a:t> and Benhamou: CDs and DVDs in </a:t>
            </a:r>
            <a:r>
              <a:rPr lang="en-US" dirty="0" err="1"/>
              <a:t>FRance</a:t>
            </a:r>
            <a:r>
              <a:rPr lang="en-US" dirty="0"/>
              <a:t>, 2005-2008</a:t>
            </a:r>
          </a:p>
          <a:p>
            <a:pPr lvl="2"/>
            <a:r>
              <a:rPr lang="en-US" dirty="0"/>
              <a:t>There is a seasonal dynamic to the long tail (unrecognized titles outside holiday periods)</a:t>
            </a:r>
          </a:p>
          <a:p>
            <a:pPr lvl="2"/>
            <a:r>
              <a:rPr lang="en-US" dirty="0"/>
              <a:t>Pareto phenomenon dominates: 10/90, even if the long tail is more present on the Internet</a:t>
            </a:r>
          </a:p>
        </p:txBody>
      </p:sp>
    </p:spTree>
    <p:extLst>
      <p:ext uri="{BB962C8B-B14F-4D97-AF65-F5344CB8AC3E}">
        <p14:creationId xmlns:p14="http://schemas.microsoft.com/office/powerpoint/2010/main" val="418648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 question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60148395-9124-58CB-15D5-F25E36C056F9}"/>
              </a:ext>
            </a:extLst>
          </p:cNvPr>
          <p:cNvSpPr txBox="1">
            <a:spLocks/>
          </p:cNvSpPr>
          <p:nvPr/>
        </p:nvSpPr>
        <p:spPr>
          <a:xfrm>
            <a:off x="476250" y="1386840"/>
            <a:ext cx="8424863" cy="3361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0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  <a:buClr>
                <a:srgbClr val="E6142D"/>
              </a:buClr>
              <a:buFontTx/>
              <a:buNone/>
              <a:defRPr lang="fr-FR" sz="2000" kern="1200" cap="none" baseline="0" dirty="0" smtClean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48000" indent="-1825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142D"/>
              </a:buClr>
              <a:buFont typeface="Arial" pitchFamily="34" charset="0"/>
              <a:buChar char="•"/>
              <a:tabLst>
                <a:tab pos="182563" algn="l"/>
              </a:tabLst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00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6142D"/>
              </a:buClr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6142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6142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Is e-commerce just another channel to distribute products</a:t>
            </a:r>
          </a:p>
          <a:p>
            <a:pPr lvl="1"/>
            <a:r>
              <a:rPr lang="en-US" dirty="0"/>
              <a:t>Or are there new economic issues?</a:t>
            </a:r>
          </a:p>
        </p:txBody>
      </p:sp>
    </p:spTree>
    <p:extLst>
      <p:ext uri="{BB962C8B-B14F-4D97-AF65-F5344CB8AC3E}">
        <p14:creationId xmlns:p14="http://schemas.microsoft.com/office/powerpoint/2010/main" val="251197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Reputation systems: introduction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Problem: how can you trust people you have never met?</a:t>
            </a:r>
          </a:p>
          <a:p>
            <a:pPr lvl="1"/>
            <a:r>
              <a:rPr lang="en-US" dirty="0"/>
              <a:t>Solution: introduce a rating system for buyers and sellers</a:t>
            </a:r>
          </a:p>
          <a:p>
            <a:pPr lvl="1"/>
            <a:r>
              <a:rPr lang="en-US" dirty="0"/>
              <a:t>But: why rate?</a:t>
            </a:r>
          </a:p>
          <a:p>
            <a:pPr lvl="2"/>
            <a:r>
              <a:rPr lang="en-US" dirty="0"/>
              <a:t>Free rider problem</a:t>
            </a:r>
          </a:p>
          <a:p>
            <a:pPr lvl="2"/>
            <a:r>
              <a:rPr lang="en-US" dirty="0"/>
              <a:t>Contribution to public good &lt; positive externality</a:t>
            </a:r>
          </a:p>
          <a:p>
            <a:pPr lvl="2"/>
            <a:r>
              <a:rPr lang="en-US" dirty="0"/>
              <a:t>Wikipedia : 90-9-1</a:t>
            </a:r>
          </a:p>
        </p:txBody>
      </p:sp>
    </p:spTree>
    <p:extLst>
      <p:ext uri="{BB962C8B-B14F-4D97-AF65-F5344CB8AC3E}">
        <p14:creationId xmlns:p14="http://schemas.microsoft.com/office/powerpoint/2010/main" val="218488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Ebay</a:t>
            </a:r>
            <a:r>
              <a:rPr lang="fr-FR" dirty="0"/>
              <a:t> </a:t>
            </a:r>
            <a:r>
              <a:rPr lang="fr-FR" dirty="0" err="1"/>
              <a:t>reputation</a:t>
            </a:r>
            <a:r>
              <a:rPr lang="fr-FR" dirty="0"/>
              <a:t>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21F21-650E-2D2B-1F57-89FB58F20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02962"/>
            <a:ext cx="4119613" cy="278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27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Ebay</a:t>
            </a:r>
            <a:r>
              <a:rPr lang="fr-FR" dirty="0"/>
              <a:t> </a:t>
            </a:r>
            <a:r>
              <a:rPr lang="fr-FR" dirty="0" err="1"/>
              <a:t>reputation</a:t>
            </a:r>
            <a:r>
              <a:rPr lang="fr-FR" dirty="0"/>
              <a:t> system (</a:t>
            </a:r>
            <a:r>
              <a:rPr lang="fr-FR" dirty="0" err="1"/>
              <a:t>cont</a:t>
            </a:r>
            <a:r>
              <a:rPr lang="fr-FR" dirty="0"/>
              <a:t>.)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C92C411-CFD4-81A8-58B4-C46FF011F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91630"/>
            <a:ext cx="7295490" cy="2811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D815D89F-2902-2C63-9A3C-45ABCEA3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00" y="1644030"/>
            <a:ext cx="7295490" cy="2811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2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Ebay</a:t>
            </a:r>
            <a:r>
              <a:rPr lang="fr-FR" dirty="0"/>
              <a:t> </a:t>
            </a:r>
            <a:r>
              <a:rPr lang="fr-FR" dirty="0" err="1"/>
              <a:t>reputation</a:t>
            </a:r>
            <a:r>
              <a:rPr lang="fr-FR" dirty="0"/>
              <a:t> system (</a:t>
            </a:r>
            <a:r>
              <a:rPr lang="fr-FR" dirty="0" err="1"/>
              <a:t>cont</a:t>
            </a:r>
            <a:r>
              <a:rPr lang="fr-FR" dirty="0"/>
              <a:t>.)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DDD03F3D-6A21-35CC-4B76-5AB3A4884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35646"/>
            <a:ext cx="7045693" cy="221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1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Ebay</a:t>
            </a:r>
            <a:r>
              <a:rPr lang="fr-FR" dirty="0"/>
              <a:t> </a:t>
            </a:r>
            <a:r>
              <a:rPr lang="fr-FR" dirty="0" err="1"/>
              <a:t>reputation</a:t>
            </a:r>
            <a:r>
              <a:rPr lang="fr-FR" dirty="0"/>
              <a:t> system (</a:t>
            </a:r>
            <a:r>
              <a:rPr lang="fr-FR" dirty="0" err="1"/>
              <a:t>cont</a:t>
            </a:r>
            <a:r>
              <a:rPr lang="fr-FR" dirty="0"/>
              <a:t>.)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D4BC387-8A83-EC65-B409-481EF227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3856"/>
            <a:ext cx="5357029" cy="309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3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Reputation systems: Effect on price and volume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RZ2002: no effect on price, effect on transaction probability (MP3 player; </a:t>
            </a:r>
            <a:r>
              <a:rPr lang="en-US" dirty="0" err="1"/>
              <a:t>ebay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HW2005: elasticity price/ratings positive = 0.017; negative = -0.024 (</a:t>
            </a:r>
            <a:r>
              <a:rPr lang="en-US" dirty="0" err="1"/>
              <a:t>pentium</a:t>
            </a:r>
            <a:r>
              <a:rPr lang="en-US" dirty="0"/>
              <a:t> III processor; eBay)</a:t>
            </a:r>
          </a:p>
          <a:p>
            <a:pPr lvl="1"/>
            <a:r>
              <a:rPr lang="en-US" dirty="0"/>
              <a:t>GIS2005: increasing margin with valuation (software, amazon marketplace)</a:t>
            </a:r>
          </a:p>
          <a:p>
            <a:pPr lvl="1"/>
            <a:r>
              <a:rPr lang="en-US" dirty="0"/>
              <a:t>Recent work has confirmed the existence of a reputation premium of about 10%</a:t>
            </a:r>
          </a:p>
        </p:txBody>
      </p:sp>
    </p:spTree>
    <p:extLst>
      <p:ext uri="{BB962C8B-B14F-4D97-AF65-F5344CB8AC3E}">
        <p14:creationId xmlns:p14="http://schemas.microsoft.com/office/powerpoint/2010/main" val="18203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E-commerce = another distribution channel?</a:t>
            </a:r>
          </a:p>
          <a:p>
            <a:pPr lvl="1"/>
            <a:r>
              <a:rPr lang="en-US" dirty="0"/>
              <a:t> Are people substituting online purchases for physical ones?</a:t>
            </a:r>
          </a:p>
          <a:p>
            <a:pPr lvl="2"/>
            <a:r>
              <a:rPr lang="en-US" dirty="0"/>
              <a:t>- No, </a:t>
            </a:r>
          </a:p>
          <a:p>
            <a:pPr lvl="1"/>
            <a:r>
              <a:rPr lang="en-US" dirty="0"/>
              <a:t>Market expansion:</a:t>
            </a:r>
          </a:p>
          <a:p>
            <a:pPr lvl="2"/>
            <a:r>
              <a:rPr lang="en-US" dirty="0"/>
              <a:t>online communities and information diffusion, long tail</a:t>
            </a:r>
          </a:p>
          <a:p>
            <a:pPr lvl="2"/>
            <a:r>
              <a:rPr lang="en-US" dirty="0"/>
              <a:t>Resolution of information asymmetries through recommendation systems</a:t>
            </a:r>
          </a:p>
        </p:txBody>
      </p:sp>
    </p:spTree>
    <p:extLst>
      <p:ext uri="{BB962C8B-B14F-4D97-AF65-F5344CB8AC3E}">
        <p14:creationId xmlns:p14="http://schemas.microsoft.com/office/powerpoint/2010/main" val="252383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Subtitle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8DC2-28AE-4F96-8947-3E4155493BDA}" type="datetime1">
              <a:rPr lang="fr-FR" smtClean="0"/>
              <a:pPr/>
              <a:t>07/01/2025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97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Focus on information issues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60148395-9124-58CB-15D5-F25E36C056F9}"/>
              </a:ext>
            </a:extLst>
          </p:cNvPr>
          <p:cNvSpPr txBox="1">
            <a:spLocks/>
          </p:cNvSpPr>
          <p:nvPr/>
        </p:nvSpPr>
        <p:spPr>
          <a:xfrm>
            <a:off x="476250" y="1386840"/>
            <a:ext cx="8424863" cy="3361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0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  <a:buClr>
                <a:srgbClr val="E6142D"/>
              </a:buClr>
              <a:buFontTx/>
              <a:buNone/>
              <a:defRPr lang="fr-FR" sz="2000" kern="1200" cap="none" baseline="0" dirty="0" smtClean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48000" indent="-1825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142D"/>
              </a:buClr>
              <a:buFont typeface="Arial" pitchFamily="34" charset="0"/>
              <a:buChar char="•"/>
              <a:tabLst>
                <a:tab pos="182563" algn="l"/>
              </a:tabLst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00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6142D"/>
              </a:buClr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6142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6142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Information about products</a:t>
            </a:r>
          </a:p>
          <a:p>
            <a:pPr lvl="2"/>
            <a:r>
              <a:rPr lang="en-US" dirty="0"/>
              <a:t>Deezer 2014: 30m titles, 60% never streamed</a:t>
            </a:r>
          </a:p>
          <a:p>
            <a:pPr lvl="2"/>
            <a:r>
              <a:rPr lang="en-US" dirty="0"/>
              <a:t>Importance of recommendation systems</a:t>
            </a:r>
          </a:p>
          <a:p>
            <a:pPr lvl="1"/>
            <a:r>
              <a:rPr lang="en-US" dirty="0"/>
              <a:t>Information about agents</a:t>
            </a:r>
          </a:p>
          <a:p>
            <a:pPr lvl="2"/>
            <a:r>
              <a:rPr lang="en-US" dirty="0"/>
              <a:t>Information asymmetries and trust</a:t>
            </a:r>
          </a:p>
          <a:p>
            <a:pPr lvl="2"/>
            <a:r>
              <a:rPr lang="en-US" dirty="0"/>
              <a:t>Reputation system</a:t>
            </a:r>
          </a:p>
        </p:txBody>
      </p:sp>
    </p:spTree>
    <p:extLst>
      <p:ext uri="{BB962C8B-B14F-4D97-AF65-F5344CB8AC3E}">
        <p14:creationId xmlns:p14="http://schemas.microsoft.com/office/powerpoint/2010/main" val="36493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e-commerce </a:t>
            </a:r>
            <a:r>
              <a:rPr lang="fr-FR" dirty="0" err="1"/>
              <a:t>activities</a:t>
            </a:r>
            <a:endParaRPr lang="fr-FR" dirty="0"/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DCF810C1-EAC9-3C7A-061A-46D27528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75606"/>
            <a:ext cx="4037648" cy="3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02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dispersion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FEFAF29-FD6F-4F7A-C234-280E6912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02962"/>
            <a:ext cx="4519048" cy="33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7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dispersion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1F9CA50C-B23B-1ADC-6694-EC368C41D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34583"/>
            <a:ext cx="5485714" cy="342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59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puzzle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60148395-9124-58CB-15D5-F25E36C056F9}"/>
              </a:ext>
            </a:extLst>
          </p:cNvPr>
          <p:cNvSpPr txBox="1">
            <a:spLocks/>
          </p:cNvSpPr>
          <p:nvPr/>
        </p:nvSpPr>
        <p:spPr>
          <a:xfrm>
            <a:off x="476250" y="1386840"/>
            <a:ext cx="8424863" cy="3361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0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  <a:buClr>
                <a:srgbClr val="E6142D"/>
              </a:buClr>
              <a:buFontTx/>
              <a:buNone/>
              <a:defRPr lang="fr-FR" sz="2000" kern="1200" cap="none" baseline="0" dirty="0" smtClean="0">
                <a:solidFill>
                  <a:srgbClr val="E6142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48000" indent="-1825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142D"/>
              </a:buClr>
              <a:buFont typeface="Arial" pitchFamily="34" charset="0"/>
              <a:buChar char="•"/>
              <a:tabLst>
                <a:tab pos="182563" algn="l"/>
              </a:tabLst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00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6142D"/>
              </a:buClr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6142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6142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Fact: price dispersion started with the development of e-commerce and is here to stay</a:t>
            </a:r>
          </a:p>
          <a:p>
            <a:pPr lvl="1"/>
            <a:r>
              <a:rPr lang="en-US" dirty="0"/>
              <a:t>Estimated at about 15% (= standard deviation of prices)</a:t>
            </a:r>
          </a:p>
        </p:txBody>
      </p:sp>
    </p:spTree>
    <p:extLst>
      <p:ext uri="{BB962C8B-B14F-4D97-AF65-F5344CB8AC3E}">
        <p14:creationId xmlns:p14="http://schemas.microsoft.com/office/powerpoint/2010/main" val="75121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Possible </a:t>
            </a:r>
            <a:r>
              <a:rPr lang="fr-FR" dirty="0" err="1"/>
              <a:t>explanations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Search costs</a:t>
            </a:r>
          </a:p>
          <a:p>
            <a:pPr lvl="2"/>
            <a:r>
              <a:rPr lang="en-US" dirty="0"/>
              <a:t>External: time spent searching</a:t>
            </a:r>
          </a:p>
          <a:p>
            <a:pPr lvl="2"/>
            <a:r>
              <a:rPr lang="en-US" dirty="0"/>
              <a:t>Internal: cognitive costs</a:t>
            </a:r>
          </a:p>
          <a:p>
            <a:pPr lvl="2"/>
            <a:r>
              <a:rPr lang="en-US" dirty="0"/>
              <a:t>Estimation: </a:t>
            </a:r>
          </a:p>
          <a:p>
            <a:pPr lvl="3"/>
            <a:r>
              <a:rPr lang="en-US" dirty="0"/>
              <a:t>15 USD for medical drugs</a:t>
            </a:r>
          </a:p>
          <a:p>
            <a:pPr lvl="3"/>
            <a:r>
              <a:rPr lang="en-US" dirty="0"/>
              <a:t>3.5 USD for portable audio device (MP3)</a:t>
            </a:r>
          </a:p>
          <a:p>
            <a:pPr lvl="3"/>
            <a:r>
              <a:rPr lang="en-US" dirty="0"/>
              <a:t>6 USD for personal assistants (PDA)</a:t>
            </a:r>
          </a:p>
          <a:p>
            <a:pPr lvl="1"/>
            <a:r>
              <a:rPr lang="en-US" dirty="0"/>
              <a:t>Mixed strategies of gatekeepers can generate price dispersion with consumer search costs. </a:t>
            </a:r>
          </a:p>
        </p:txBody>
      </p:sp>
    </p:spTree>
    <p:extLst>
      <p:ext uri="{BB962C8B-B14F-4D97-AF65-F5344CB8AC3E}">
        <p14:creationId xmlns:p14="http://schemas.microsoft.com/office/powerpoint/2010/main" val="7861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CC3A-538B-450C-8B91-5C43C0614404}" type="datetime1">
              <a:rPr lang="fr-FR" smtClean="0"/>
              <a:t>07/01/2025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4224-BB2D-4967-A46A-C39E0F5B81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Title: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Subtitle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rigidities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Prices change little:</a:t>
            </a:r>
          </a:p>
          <a:p>
            <a:pPr lvl="2"/>
            <a:r>
              <a:rPr lang="en-US" dirty="0"/>
              <a:t>Amazon changes prices every 151 days,</a:t>
            </a:r>
          </a:p>
          <a:p>
            <a:pPr lvl="2"/>
            <a:r>
              <a:rPr lang="en-US" dirty="0"/>
              <a:t>Barnes and Noble 49 days;</a:t>
            </a:r>
          </a:p>
          <a:p>
            <a:pPr lvl="2"/>
            <a:r>
              <a:rPr lang="en-US" dirty="0"/>
              <a:t>Amazon lowers prices on average 74 days in response to Barnes and Noble;</a:t>
            </a:r>
          </a:p>
          <a:p>
            <a:pPr lvl="1"/>
            <a:r>
              <a:rPr lang="en-US" dirty="0"/>
              <a:t>People don't visit many sites per month: 1.2 book sites, 1.3 CD sites, 1.8 travel agency sites .</a:t>
            </a:r>
          </a:p>
          <a:p>
            <a:pPr lvl="1"/>
            <a:r>
              <a:rPr lang="en-US" dirty="0"/>
              <a:t>Old numbers, but we will come back to that.</a:t>
            </a:r>
          </a:p>
        </p:txBody>
      </p:sp>
    </p:spTree>
    <p:extLst>
      <p:ext uri="{BB962C8B-B14F-4D97-AF65-F5344CB8AC3E}">
        <p14:creationId xmlns:p14="http://schemas.microsoft.com/office/powerpoint/2010/main" val="394867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que pour affichage (&quot;screen&quot;) - ne pas impri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que pour impression (&quot;Print&quot;) - économie d'enc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Office PowerPoint</Application>
  <PresentationFormat>Affichage à l'écran (16:9)</PresentationFormat>
  <Paragraphs>211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Arial Bold</vt:lpstr>
      <vt:lpstr>Calibri</vt:lpstr>
      <vt:lpstr>Wingdings</vt:lpstr>
      <vt:lpstr>Masque pour affichage ("screen") - ne pas imprimer</vt:lpstr>
      <vt:lpstr>Masque pour impression ("Print") - économie d'encre</vt:lpstr>
      <vt:lpstr>Lecture</vt:lpstr>
      <vt:lpstr>Main question</vt:lpstr>
      <vt:lpstr>Focus on information issues</vt:lpstr>
      <vt:lpstr>e-commerce activities</vt:lpstr>
      <vt:lpstr>Explaining price dispersion</vt:lpstr>
      <vt:lpstr>Explaining price dispersion</vt:lpstr>
      <vt:lpstr>puzzle</vt:lpstr>
      <vt:lpstr>Possible explanations</vt:lpstr>
      <vt:lpstr>Cannot explain price rigidities</vt:lpstr>
      <vt:lpstr>New explanations</vt:lpstr>
      <vt:lpstr>Best explanation:</vt:lpstr>
      <vt:lpstr>Long tail vs. Superstars</vt:lpstr>
      <vt:lpstr>Ebook sales</vt:lpstr>
      <vt:lpstr>Economics of superstars</vt:lpstr>
      <vt:lpstr>O-ring</vt:lpstr>
      <vt:lpstr>Economics of superstars (cont.)</vt:lpstr>
      <vt:lpstr>The long tail of e-commerce: introduction</vt:lpstr>
      <vt:lpstr>The long tail</vt:lpstr>
      <vt:lpstr>Paradox of the long tail</vt:lpstr>
      <vt:lpstr>Reputation systems: introduction</vt:lpstr>
      <vt:lpstr>Ebay reputation system</vt:lpstr>
      <vt:lpstr>Ebay reputation system (cont.)</vt:lpstr>
      <vt:lpstr>Ebay reputation system (cont.)</vt:lpstr>
      <vt:lpstr>Ebay reputation system (cont.)</vt:lpstr>
      <vt:lpstr>Reputation systems: Effect on price and volume</vt:lpstr>
      <vt:lpstr>conclusion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Slideshow presentation - Sciences Po School of Publics Affairs</dc:title>
  <dc:subject/>
  <dc:creator>Sciences Po</dc:creator>
  <cp:keywords/>
  <dc:description/>
  <cp:lastModifiedBy>Patrick Waelbroeck</cp:lastModifiedBy>
  <cp:revision>310</cp:revision>
  <dcterms:created xsi:type="dcterms:W3CDTF">2015-03-20T14:11:59Z</dcterms:created>
  <dcterms:modified xsi:type="dcterms:W3CDTF">2025-01-07T09:53:39Z</dcterms:modified>
  <cp:contentStatus/>
</cp:coreProperties>
</file>